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8" r:id="rId4"/>
    <p:sldId id="283" r:id="rId5"/>
    <p:sldId id="281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59" r:id="rId28"/>
    <p:sldId id="256" r:id="rId29"/>
    <p:sldId id="257" r:id="rId30"/>
    <p:sldId id="269" r:id="rId31"/>
    <p:sldId id="295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3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63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894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949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1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34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15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64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62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8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4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8431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1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9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74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2018/4/16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227710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82003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2018/4/16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39429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334658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434560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513765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300893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565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>
                <a:solidFill>
                  <a:srgbClr val="637052"/>
                </a:solidFill>
              </a:rPr>
              <a:pPr/>
              <a:t>‹#›</a:t>
            </a:fld>
            <a:endParaRPr lang="en-US" altLang="zh-TW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3306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215528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1613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158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94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83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01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169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284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83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F456F-F8D2-4AA9-BE24-0E46F3C62DF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3353-CEDE-4EA4-9F26-040E82AA1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160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4/16/2018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5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1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1386" y="73390"/>
            <a:ext cx="1188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Were you at </a:t>
            </a:r>
            <a:r>
              <a:rPr lang="en-US" altLang="zh-TW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 supermarket yesterday?</a:t>
            </a:r>
            <a:endParaRPr lang="zh-TW" alt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4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9592" r="3731" b="21579"/>
          <a:stretch/>
        </p:blipFill>
        <p:spPr bwMode="auto">
          <a:xfrm>
            <a:off x="1081017" y="1827716"/>
            <a:ext cx="7530017" cy="49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ãmario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5" y="4941621"/>
            <a:ext cx="2347564" cy="19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sherlock holmes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65"/>
          <a:stretch/>
        </p:blipFill>
        <p:spPr bwMode="auto">
          <a:xfrm flipH="1">
            <a:off x="8283624" y="2680139"/>
            <a:ext cx="3908376" cy="417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8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33" y="2537100"/>
            <a:ext cx="3316086" cy="2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ãå°åå¸ä¿¡ç¾©åå°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9" b="10910"/>
          <a:stretch/>
        </p:blipFill>
        <p:spPr bwMode="auto">
          <a:xfrm>
            <a:off x="256411" y="2617075"/>
            <a:ext cx="3020510" cy="244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56411" y="791758"/>
            <a:ext cx="12087989" cy="1293193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Q3: </a:t>
            </a:r>
            <a:r>
              <a:rPr lang="en-US" altLang="zh-TW" sz="6000" b="1" dirty="0">
                <a:latin typeface="Comic Sans MS" panose="030F0702030302020204" pitchFamily="66" charset="0"/>
              </a:rPr>
              <a:t>Were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President 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Trump</a:t>
            </a:r>
            <a:r>
              <a:rPr lang="en-US" altLang="zh-TW" sz="6000" b="1" dirty="0">
                <a:latin typeface="Comic Sans MS" panose="030F0702030302020204" pitchFamily="66" charset="0"/>
              </a:rPr>
              <a:t> and 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resident Tsai</a:t>
            </a:r>
            <a:r>
              <a:rPr lang="en-US" altLang="zh-TW" sz="6000" b="1" dirty="0" smtClean="0">
                <a:latin typeface="Comic Sans MS" panose="030F0702030302020204" pitchFamily="66" charset="0"/>
              </a:rPr>
              <a:t> at the bookstore  yesterday?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22530" name="Picture 2" descr="ãobama  png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5" y="4339226"/>
            <a:ext cx="2317577" cy="25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ãtrump png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53" y="4190531"/>
            <a:ext cx="3184247" cy="266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32" y="2494364"/>
            <a:ext cx="3274613" cy="25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ãè¡è±æ  pngãçåçæå°çµ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48" y="4493172"/>
            <a:ext cx="1874097" cy="23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1739" y="2875851"/>
            <a:ext cx="11307305" cy="129319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Comic Sans MS" panose="030F0702030302020204" pitchFamily="66" charset="0"/>
              </a:rPr>
              <a:t>No, they weren’t.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They were at the hospital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6" name="Picture 14" descr="ãèª åæ¸åº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r="4297" b="16675"/>
          <a:stretch/>
        </p:blipFill>
        <p:spPr bwMode="auto">
          <a:xfrm>
            <a:off x="8497614" y="3810686"/>
            <a:ext cx="3694385" cy="298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ãæ¨æµ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567" y="43270"/>
            <a:ext cx="3489433" cy="257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ãå¤§è°·ç¿å¹³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r="10701"/>
          <a:stretch/>
        </p:blipFill>
        <p:spPr bwMode="auto">
          <a:xfrm>
            <a:off x="6432331" y="0"/>
            <a:ext cx="2732868" cy="23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ãStephen curry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7"/>
          <a:stretch/>
        </p:blipFill>
        <p:spPr bwMode="auto">
          <a:xfrm>
            <a:off x="6432330" y="4018593"/>
            <a:ext cx="2670694" cy="27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ãèå¨éºèãçåçæå°çµæ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r="12867"/>
          <a:stretch/>
        </p:blipFill>
        <p:spPr bwMode="auto">
          <a:xfrm>
            <a:off x="-1" y="4247582"/>
            <a:ext cx="2806263" cy="256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ãparkãçåçæå°çµ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466"/>
            <a:ext cx="3153103" cy="24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ãtaylor swift pngãçåçæå°çµæ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486" y="66284"/>
            <a:ext cx="3629171" cy="240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6432330" y="2013717"/>
            <a:ext cx="3058511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</a:rPr>
              <a:t>Ohtani Shohei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23560" name="Picture 8" descr="ãBruno mars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14582"/>
          <a:stretch/>
        </p:blipFill>
        <p:spPr bwMode="auto">
          <a:xfrm>
            <a:off x="2860772" y="4136947"/>
            <a:ext cx="2452208" cy="266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577199" y="2749840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Q4: Was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Stephan Curry</a:t>
            </a:r>
            <a:r>
              <a:rPr lang="en-US" altLang="zh-TW" sz="6000" b="1" dirty="0" smtClean="0">
                <a:latin typeface="Comic Sans MS" panose="030F0702030302020204" pitchFamily="66" charset="0"/>
              </a:rPr>
              <a:t> at the park  yesterday?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0189" y="2651660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Comic Sans MS" panose="030F0702030302020204" pitchFamily="66" charset="0"/>
              </a:rPr>
              <a:t>No, he wasn’t.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He was at the bookstore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ãæè png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346" y="778559"/>
            <a:ext cx="1740565" cy="16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ãcartoon home p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26724"/>
            <a:ext cx="3061828" cy="34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ãConan png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15" y="4714000"/>
            <a:ext cx="1629784" cy="18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ãcartoon supermarket png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28" y="-1"/>
            <a:ext cx="2362155" cy="2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 descr="ç¸éåç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/>
          <a:stretch/>
        </p:blipFill>
        <p:spPr bwMode="auto">
          <a:xfrm>
            <a:off x="5551" y="70689"/>
            <a:ext cx="2857346" cy="234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ãspongebobãçåçæå°çµ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61" y="558069"/>
            <a:ext cx="1880169" cy="18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4" descr="ãcartoon school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6755" r="3000" b="12977"/>
          <a:stretch/>
        </p:blipFill>
        <p:spPr bwMode="auto">
          <a:xfrm>
            <a:off x="14458" y="4367047"/>
            <a:ext cx="2114224" cy="21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2" name="Picture 26" descr="ãpikachu pngãçåçæå°çµæ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68" y="4114798"/>
            <a:ext cx="1392443" cy="241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4" name="Picture 28" descr="ç¸éåç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r="4533"/>
          <a:stretch/>
        </p:blipFill>
        <p:spPr bwMode="auto">
          <a:xfrm>
            <a:off x="4672662" y="0"/>
            <a:ext cx="2472593" cy="256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ãmario pngãçåçæå°çµæ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58" y="345833"/>
            <a:ext cx="1516375" cy="187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1387365" y="2820896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Q5: Was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Conan</a:t>
            </a:r>
            <a:r>
              <a:rPr lang="en-US" altLang="zh-TW" sz="6000" b="1" dirty="0" smtClean="0">
                <a:latin typeface="Comic Sans MS" panose="030F0702030302020204" pitchFamily="66" charset="0"/>
              </a:rPr>
              <a:t> at the restaurant  yesterday?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9352" y="2720868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Comic Sans MS" panose="030F0702030302020204" pitchFamily="66" charset="0"/>
              </a:rPr>
              <a:t>No, he wasn’t.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He was at home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ãé«é¢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69" y="2757158"/>
            <a:ext cx="6911651" cy="36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ãcartoon hurt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69" y="2721853"/>
            <a:ext cx="3850413" cy="371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88935" y="402955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yesterday.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1340069" y="402955"/>
            <a:ext cx="1545021" cy="984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7614745" y="141890"/>
            <a:ext cx="4209393" cy="88286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 smtClean="0">
                <a:solidFill>
                  <a:srgbClr val="FF0000"/>
                </a:solidFill>
              </a:rPr>
              <a:t>hospital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you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97" y="2503165"/>
            <a:ext cx="38290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94468" y="315503"/>
            <a:ext cx="12548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you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year?</a:t>
            </a:r>
          </a:p>
          <a:p>
            <a:r>
              <a:rPr lang="en-US" altLang="zh-TW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5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6" name="Picture 4" descr="ãbeautiful library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26" y="1709428"/>
            <a:ext cx="5052448" cy="51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2265511" y="198003"/>
            <a:ext cx="2385317" cy="984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466083" y="129596"/>
            <a:ext cx="3725917" cy="88286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 smtClean="0">
                <a:solidFill>
                  <a:srgbClr val="FF0000"/>
                </a:solidFill>
              </a:rPr>
              <a:t>library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3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ãè¡é¿å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94" y="463089"/>
            <a:ext cx="3228893" cy="322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09966" y="437052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 the Korean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yesterday afternoon.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2" name="Picture 6" descr="ãè¡é¿å é¤å»³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05" y="463089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左箭號 3"/>
          <p:cNvSpPr/>
          <p:nvPr/>
        </p:nvSpPr>
        <p:spPr>
          <a:xfrm>
            <a:off x="9701939" y="1472338"/>
            <a:ext cx="2278251" cy="44945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4104" name="Picture 8" descr="ãyoutube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7" y="2653879"/>
            <a:ext cx="2169171" cy="103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1479196" y="4263274"/>
            <a:ext cx="1660103" cy="984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09966" y="5377541"/>
            <a:ext cx="4363208" cy="88286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 smtClean="0">
                <a:solidFill>
                  <a:srgbClr val="FF0000"/>
                </a:solidFill>
              </a:rPr>
              <a:t>restaurant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3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ãkings cross train station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05" y="2716160"/>
            <a:ext cx="6394080" cy="414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ãlady gaga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5"/>
          <a:stretch/>
        </p:blipFill>
        <p:spPr bwMode="auto">
          <a:xfrm>
            <a:off x="650668" y="2716160"/>
            <a:ext cx="4789237" cy="415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78709" y="300004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Lady Gaga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yesterday morning?</a:t>
            </a:r>
          </a:p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278709" y="164239"/>
            <a:ext cx="1912698" cy="984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78709" y="1323974"/>
            <a:ext cx="4939678" cy="88286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 smtClean="0">
                <a:solidFill>
                  <a:srgbClr val="FF0000"/>
                </a:solidFill>
              </a:rPr>
              <a:t>train station 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3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2172" y="1813035"/>
            <a:ext cx="11889828" cy="5483280"/>
          </a:xfrm>
        </p:spPr>
        <p:txBody>
          <a:bodyPr>
            <a:normAutofit fontScale="92500"/>
          </a:bodyPr>
          <a:lstStyle/>
          <a:p>
            <a:r>
              <a:rPr lang="en-US" altLang="zh-TW" sz="13800" dirty="0"/>
              <a:t>a</a:t>
            </a:r>
            <a:r>
              <a:rPr lang="en-US" altLang="zh-TW" sz="13800" dirty="0" smtClean="0"/>
              <a:t>t the……</a:t>
            </a:r>
          </a:p>
          <a:p>
            <a:r>
              <a:rPr lang="en-US" altLang="zh-TW" sz="16600" dirty="0" smtClean="0"/>
              <a:t>at </a:t>
            </a:r>
            <a:r>
              <a:rPr lang="en-US" altLang="zh-TW" sz="13800" dirty="0" smtClean="0">
                <a:solidFill>
                  <a:srgbClr val="7030A0"/>
                </a:solidFill>
              </a:rPr>
              <a:t>home</a:t>
            </a:r>
            <a:r>
              <a:rPr lang="en-US" altLang="zh-TW" sz="13800" dirty="0" smtClean="0"/>
              <a:t>/</a:t>
            </a:r>
            <a:r>
              <a:rPr lang="en-US" altLang="zh-TW" sz="13800" dirty="0" smtClean="0">
                <a:solidFill>
                  <a:srgbClr val="7030A0"/>
                </a:solidFill>
              </a:rPr>
              <a:t>school</a:t>
            </a:r>
            <a:r>
              <a:rPr lang="en-US" altLang="zh-TW" sz="16600" dirty="0" smtClean="0"/>
              <a:t> </a:t>
            </a:r>
            <a:endParaRPr lang="zh-TW" altLang="en-US" sz="166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3074276" y="236483"/>
            <a:ext cx="5533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r>
              <a:rPr lang="en-US" altLang="zh-TW" sz="8800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t+</a:t>
            </a:r>
            <a:r>
              <a:rPr lang="zh-TW" altLang="en-US" sz="8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小地方</a:t>
            </a:r>
            <a:endParaRPr lang="zh-TW" altLang="en-US" sz="8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5521872" y="1683033"/>
            <a:ext cx="2660431" cy="1202056"/>
          </a:xfrm>
          <a:prstGeom prst="wedgeRoundRectCallout">
            <a:avLst>
              <a:gd name="adj1" fmla="val -70833"/>
              <a:gd name="adj2" fmla="val 20194"/>
              <a:gd name="adj3" fmla="val 16667"/>
            </a:avLst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</a:rPr>
              <a:t>定冠詞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800" dirty="0" smtClean="0">
                <a:solidFill>
                  <a:srgbClr val="FF0000"/>
                </a:solidFill>
              </a:rPr>
              <a:t>指定某個</a:t>
            </a:r>
            <a:r>
              <a:rPr lang="zh-TW" altLang="en-US" sz="2800" dirty="0">
                <a:solidFill>
                  <a:srgbClr val="FF0000"/>
                </a:solidFill>
              </a:rPr>
              <a:t>地點</a:t>
            </a:r>
          </a:p>
        </p:txBody>
      </p:sp>
      <p:sp>
        <p:nvSpPr>
          <p:cNvPr id="5" name="矩形 4"/>
          <p:cNvSpPr/>
          <p:nvPr/>
        </p:nvSpPr>
        <p:spPr>
          <a:xfrm>
            <a:off x="2554013" y="1694921"/>
            <a:ext cx="2270235" cy="1844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å³å®æ²kid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5" y="2698045"/>
            <a:ext cx="6432011" cy="39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8488" y="139485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and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                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night.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370" y="4152840"/>
            <a:ext cx="4381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ãé å¥½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370" y="1085347"/>
            <a:ext cx="4381500" cy="29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3778654" y="35400"/>
            <a:ext cx="1912698" cy="984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261130" y="86170"/>
            <a:ext cx="4039357" cy="88286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rgbClr val="FF0000"/>
                </a:solidFill>
              </a:rPr>
              <a:t>supermarket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99333" y="1123896"/>
            <a:ext cx="2671339" cy="88286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rgbClr val="FF0000"/>
                </a:solidFill>
              </a:rPr>
              <a:t>museum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7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æ­å·´é¦¬å·æ®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2760"/>
            <a:ext cx="6725672" cy="37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08488" y="139485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Obama and Trump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two days ago?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ãèª å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71" y="2482759"/>
            <a:ext cx="5288805" cy="37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2091743" y="0"/>
            <a:ext cx="2322601" cy="984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18442" y="1158456"/>
            <a:ext cx="4035972" cy="88286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 smtClean="0">
                <a:solidFill>
                  <a:srgbClr val="FF0000"/>
                </a:solidFill>
              </a:rPr>
              <a:t>bookstore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6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54983" y="30215"/>
            <a:ext cx="125343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TWICE and BTS at home last week?</a:t>
            </a:r>
          </a:p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No, they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(wasn’t/weren’t)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.They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week.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BTS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" y="4107051"/>
            <a:ext cx="3733391" cy="275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twic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83" y="3780430"/>
            <a:ext cx="3316637" cy="30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éµå±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96" y="3780430"/>
            <a:ext cx="4977466" cy="29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2091743" y="0"/>
            <a:ext cx="2322601" cy="984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983295" y="1602828"/>
            <a:ext cx="2955753" cy="984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907840" y="2492339"/>
            <a:ext cx="1904744" cy="984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258911" y="2730613"/>
            <a:ext cx="2680137" cy="88286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FF0000"/>
                </a:solidFill>
              </a:rPr>
              <a:t>p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ost office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ä½©ä½©è±¬å¬æ²»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3" y="-244211"/>
            <a:ext cx="3959419" cy="395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4607824" y="-112295"/>
            <a:ext cx="2767607" cy="4085535"/>
            <a:chOff x="3851557" y="221776"/>
            <a:chExt cx="1923106" cy="3312296"/>
          </a:xfrm>
        </p:grpSpPr>
        <p:pic>
          <p:nvPicPr>
            <p:cNvPr id="10244" name="Picture 4" descr="ãAshãçåçæå°çµæ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557" y="221776"/>
              <a:ext cx="1923106" cy="256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4409887" y="2785494"/>
              <a:ext cx="1364776" cy="748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b="1" dirty="0">
                  <a:solidFill>
                    <a:srgbClr val="0000FF"/>
                  </a:solidFill>
                </a:rPr>
                <a:t>Ash</a:t>
              </a:r>
              <a:endParaRPr lang="zh-TW" altLang="en-US" sz="5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8456151" y="0"/>
            <a:ext cx="2898189" cy="4085535"/>
            <a:chOff x="8138779" y="279499"/>
            <a:chExt cx="2898189" cy="4085535"/>
          </a:xfrm>
        </p:grpSpPr>
        <p:pic>
          <p:nvPicPr>
            <p:cNvPr id="10246" name="Picture 6" descr="ãmario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779" y="279499"/>
              <a:ext cx="2756382" cy="3228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8755548" y="3441704"/>
              <a:ext cx="22814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b="1" dirty="0">
                  <a:solidFill>
                    <a:srgbClr val="0000FF"/>
                  </a:solidFill>
                </a:rPr>
                <a:t>Mario</a:t>
              </a:r>
              <a:endParaRPr lang="zh-TW" altLang="en-US" sz="5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0248" name="Picture 8" descr="ãzoo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874"/>
            <a:ext cx="3921403" cy="263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ãpark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37" y="4176874"/>
            <a:ext cx="3891280" cy="26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ãå°åå¸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51" y="4176874"/>
            <a:ext cx="3571958" cy="26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>
            <a:off x="1960701" y="3715209"/>
            <a:ext cx="561647" cy="9049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6" name="向下箭號 15"/>
          <p:cNvSpPr/>
          <p:nvPr/>
        </p:nvSpPr>
        <p:spPr>
          <a:xfrm>
            <a:off x="5831736" y="3914998"/>
            <a:ext cx="561647" cy="9049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" name="向下箭號 16"/>
          <p:cNvSpPr/>
          <p:nvPr/>
        </p:nvSpPr>
        <p:spPr>
          <a:xfrm>
            <a:off x="9774144" y="3973240"/>
            <a:ext cx="561647" cy="9049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492947"/>
              </p:ext>
            </p:extLst>
          </p:nvPr>
        </p:nvGraphicFramePr>
        <p:xfrm>
          <a:off x="471857" y="462992"/>
          <a:ext cx="11341770" cy="577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0885"/>
                <a:gridCol w="567088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5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at</a:t>
                      </a:r>
                      <a:r>
                        <a:rPr lang="en-US" altLang="zh-TW" sz="11500" dirty="0" smtClean="0">
                          <a:latin typeface="Comic Sans MS" panose="030F0702030302020204" pitchFamily="66" charset="0"/>
                        </a:rPr>
                        <a:t> / </a:t>
                      </a:r>
                      <a:r>
                        <a:rPr lang="en-US" altLang="zh-TW" sz="115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at the</a:t>
                      </a:r>
                      <a:endParaRPr lang="zh-TW" altLang="en-US" sz="115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8000" dirty="0" smtClean="0">
                          <a:latin typeface="Comic Sans MS" panose="030F0702030302020204" pitchFamily="66" charset="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George</a:t>
                      </a:r>
                      <a:endParaRPr lang="zh-TW" altLang="en-US" sz="8000" dirty="0">
                        <a:latin typeface="Comic Sans MS" panose="030F0702030302020204" pitchFamily="66" charset="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72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at the zoo</a:t>
                      </a:r>
                      <a:endParaRPr lang="zh-TW" altLang="en-US" sz="72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8000" dirty="0" smtClean="0">
                          <a:latin typeface="Comic Sans MS" panose="030F0702030302020204" pitchFamily="66" charset="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Ash</a:t>
                      </a:r>
                      <a:endParaRPr lang="zh-TW" altLang="en-US" sz="8000" dirty="0">
                        <a:latin typeface="Comic Sans MS" panose="030F0702030302020204" pitchFamily="66" charset="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72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at the park</a:t>
                      </a:r>
                      <a:endParaRPr lang="zh-TW" altLang="en-US" sz="72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8000" dirty="0" smtClean="0">
                          <a:latin typeface="Comic Sans MS" panose="030F0702030302020204" pitchFamily="66" charset="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Mario</a:t>
                      </a:r>
                      <a:endParaRPr lang="zh-TW" altLang="en-US" sz="8000" dirty="0">
                        <a:latin typeface="Comic Sans MS" panose="030F0702030302020204" pitchFamily="66" charset="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72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at school</a:t>
                      </a:r>
                      <a:endParaRPr lang="zh-TW" altLang="en-US" sz="72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6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947" t="31111" r="2983" b="11345"/>
          <a:stretch/>
        </p:blipFill>
        <p:spPr>
          <a:xfrm>
            <a:off x="0" y="0"/>
            <a:ext cx="5999747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999748" y="882316"/>
            <a:ext cx="619225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are they doing?</a:t>
            </a:r>
          </a:p>
          <a:p>
            <a:pPr marL="342900" indent="-342900">
              <a:buFontTx/>
              <a:buAutoNum type="arabicPeriod"/>
            </a:pP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kinds of public places do you see?</a:t>
            </a:r>
          </a:p>
          <a:p>
            <a:pPr marL="342900" indent="-342900">
              <a:buFontTx/>
              <a:buAutoNum type="arabicPeriod"/>
            </a:pPr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Any other public places you know?</a:t>
            </a:r>
            <a:endParaRPr lang="en-US" altLang="zh-TW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indent="-342900">
              <a:buFontTx/>
              <a:buAutoNum type="arabicPeriod"/>
            </a:pP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Kids vocabulary - Town - village - introduction of my town - educational video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3218" b="26436"/>
          <a:stretch/>
        </p:blipFill>
        <p:spPr>
          <a:xfrm>
            <a:off x="220717" y="1891862"/>
            <a:ext cx="7961586" cy="4190130"/>
          </a:xfrm>
          <a:prstGeom prst="rect">
            <a:avLst/>
          </a:prstGeom>
        </p:spPr>
      </p:pic>
      <p:pic>
        <p:nvPicPr>
          <p:cNvPr id="1026" name="Picture 2" descr="ãactio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830" y="2831549"/>
            <a:ext cx="3350595" cy="23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481959" y="189186"/>
            <a:ext cx="9427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 smtClean="0">
                <a:latin typeface="Comic Sans MS" panose="030F0702030302020204" pitchFamily="66" charset="0"/>
              </a:rPr>
              <a:t>Story Time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7655" y="365125"/>
            <a:ext cx="111961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6000" b="1" dirty="0" smtClean="0">
                <a:latin typeface="Comic Sans MS" panose="030F0702030302020204" pitchFamily="66" charset="0"/>
              </a:rPr>
              <a:t>Pensieve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儲思盆</a:t>
            </a: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9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It’s an </a:t>
            </a:r>
            <a:r>
              <a:rPr lang="en-US" altLang="zh-TW" sz="4900" dirty="0">
                <a:latin typeface="Comic Sans MS" panose="030F0702030302020204" pitchFamily="66" charset="0"/>
                <a:ea typeface="微軟正黑體" panose="020B0604030504040204" pitchFamily="34" charset="-120"/>
              </a:rPr>
              <a:t>object used to </a:t>
            </a:r>
            <a:r>
              <a:rPr lang="en-US" altLang="zh-TW" sz="4900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review memories</a:t>
            </a:r>
            <a:r>
              <a:rPr lang="en-US" altLang="zh-TW" sz="4900" dirty="0">
                <a:latin typeface="Comic Sans MS" panose="030F0702030302020204" pitchFamily="66" charset="0"/>
                <a:ea typeface="微軟正黑體" panose="020B0604030504040204" pitchFamily="34" charset="-120"/>
              </a:rPr>
              <a:t>. It has the appearance of a shallow stone or metal basin</a:t>
            </a:r>
            <a:endParaRPr lang="zh-TW" altLang="en-US" sz="6000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ãPensieve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87" y="2506662"/>
            <a:ext cx="340854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Pensiev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223" y="2283994"/>
            <a:ext cx="4369128" cy="45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517" y="2950670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6000" dirty="0" smtClean="0">
                <a:latin typeface="Comic Sans MS" panose="030F0702030302020204" pitchFamily="66" charset="0"/>
              </a:rPr>
              <a:t>Circle out these 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sz="6000" dirty="0" smtClean="0">
                <a:latin typeface="Comic Sans MS" panose="030F0702030302020204" pitchFamily="66" charset="0"/>
              </a:rPr>
              <a:t>words and phrases 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sz="6000" dirty="0" smtClean="0">
                <a:latin typeface="Comic Sans MS" panose="030F0702030302020204" pitchFamily="66" charset="0"/>
              </a:rPr>
              <a:t>from</a:t>
            </a:r>
            <a:r>
              <a:rPr lang="en-US" altLang="zh-TW" sz="6000" dirty="0">
                <a:latin typeface="Comic Sans MS" panose="030F0702030302020204" pitchFamily="66" charset="0"/>
              </a:rPr>
              <a:t> </a:t>
            </a:r>
            <a:r>
              <a:rPr lang="en-US" altLang="zh-TW" sz="6000" dirty="0" smtClean="0">
                <a:latin typeface="Comic Sans MS" panose="030F0702030302020204" pitchFamily="66" charset="0"/>
              </a:rPr>
              <a:t>Unit 2.</a:t>
            </a:r>
            <a:endParaRPr lang="zh-TW" alt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471" t="43219" r="59015" b="14482"/>
          <a:stretch/>
        </p:blipFill>
        <p:spPr>
          <a:xfrm>
            <a:off x="7252136" y="0"/>
            <a:ext cx="4682361" cy="658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hospital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3153102" cy="30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ãsupermarket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4" y="-2"/>
            <a:ext cx="3011213" cy="30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ãrestaurantãçåçæå°çµæ">
            <a:extLst>
              <a:ext uri="{FF2B5EF4-FFF2-40B4-BE49-F238E27FC236}">
                <a16:creationId xmlns:a16="http://schemas.microsoft.com/office/drawing/2014/main" xmlns="" id="{D5704A18-DFCE-4CE3-9565-29685DC88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r="12601"/>
          <a:stretch/>
        </p:blipFill>
        <p:spPr bwMode="auto">
          <a:xfrm>
            <a:off x="6164318" y="-21991"/>
            <a:ext cx="3026980" cy="310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ç¸éåç">
            <a:extLst>
              <a:ext uri="{FF2B5EF4-FFF2-40B4-BE49-F238E27FC236}">
                <a16:creationId xmlns:a16="http://schemas.microsoft.com/office/drawing/2014/main" xmlns="" id="{2C15199C-4F93-4098-8B6F-13F7ACAC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31" y="28622"/>
            <a:ext cx="3026981" cy="30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ãlibraryãçåçæå°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4" y="3389586"/>
            <a:ext cx="3011213" cy="32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post officeãçåçæå°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17" y="3367596"/>
            <a:ext cx="3026981" cy="330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ãtrain stationãçåçæå°çµæ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2923" b="16199"/>
          <a:stretch/>
        </p:blipFill>
        <p:spPr bwMode="auto">
          <a:xfrm>
            <a:off x="9175528" y="3389583"/>
            <a:ext cx="3016471" cy="32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-30212" y="2343054"/>
            <a:ext cx="2251839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hospital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57655" y="249577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1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37797" y="-31318"/>
            <a:ext cx="3379074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supermarket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48549" y="1017182"/>
            <a:ext cx="2974428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restaurant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900745" y="-16902"/>
            <a:ext cx="2301766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museum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19448" r="14603"/>
          <a:stretch/>
        </p:blipFill>
        <p:spPr bwMode="auto">
          <a:xfrm>
            <a:off x="0" y="3389583"/>
            <a:ext cx="3163616" cy="32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0" y="5960926"/>
            <a:ext cx="2932383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bookstore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025460" y="5982918"/>
            <a:ext cx="1907624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library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187962" y="3424430"/>
            <a:ext cx="2953410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p</a:t>
            </a:r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ost office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141372" y="6143889"/>
            <a:ext cx="3126832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train station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658710" y="825349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2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7128636" y="-2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3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9317419" y="1371125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4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1888127" y="4145995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3258611" y="5948937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6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7629398" y="5588999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7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9720261" y="3772378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8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0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471" t="18161" r="57530" b="9425"/>
          <a:stretch/>
        </p:blipFill>
        <p:spPr>
          <a:xfrm>
            <a:off x="472965" y="-138626"/>
            <a:ext cx="4508937" cy="6996626"/>
          </a:xfrm>
          <a:prstGeom prst="rect">
            <a:avLst/>
          </a:prstGeom>
        </p:spPr>
      </p:pic>
      <p:pic>
        <p:nvPicPr>
          <p:cNvPr id="1026" name="Picture 2" descr="ãfind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43" y="3225416"/>
            <a:ext cx="4353363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981902" y="1970690"/>
            <a:ext cx="7189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Find the answers together!</a:t>
            </a:r>
            <a:endParaRPr lang="zh-TW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8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2564" y="1557423"/>
            <a:ext cx="11118749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000" dirty="0"/>
              <a:t>_____</a:t>
            </a:r>
            <a:r>
              <a:rPr lang="zh-TW" altLang="en-US" sz="8000" dirty="0"/>
              <a:t>是</a:t>
            </a:r>
            <a:r>
              <a:rPr lang="en-US" altLang="zh-TW" sz="8000" dirty="0">
                <a:latin typeface="Comic Sans MS" panose="030F0702030302020204" pitchFamily="66" charset="0"/>
              </a:rPr>
              <a:t>am / is</a:t>
            </a:r>
            <a:r>
              <a:rPr lang="zh-TW" altLang="en-US" sz="8000" dirty="0"/>
              <a:t>的過去</a:t>
            </a:r>
            <a:r>
              <a:rPr lang="zh-TW" altLang="en-US" sz="8000" dirty="0" smtClean="0"/>
              <a:t>式</a:t>
            </a:r>
            <a:endParaRPr lang="en-US" altLang="zh-TW" sz="8000" dirty="0" smtClean="0"/>
          </a:p>
          <a:p>
            <a:endParaRPr lang="en-US" altLang="zh-TW" sz="8000" dirty="0" smtClean="0"/>
          </a:p>
          <a:p>
            <a:r>
              <a:rPr lang="en-US" altLang="zh-TW" sz="8000" dirty="0" smtClean="0"/>
              <a:t>_____</a:t>
            </a:r>
            <a:r>
              <a:rPr lang="zh-TW" altLang="en-US" sz="8000" dirty="0"/>
              <a:t>是</a:t>
            </a:r>
            <a:r>
              <a:rPr lang="en-US" altLang="zh-TW" sz="8000" dirty="0">
                <a:latin typeface="Comic Sans MS" panose="030F0702030302020204" pitchFamily="66" charset="0"/>
              </a:rPr>
              <a:t>are</a:t>
            </a:r>
            <a:r>
              <a:rPr lang="zh-TW" altLang="en-US" sz="8000" dirty="0"/>
              <a:t>的過去</a:t>
            </a:r>
            <a:r>
              <a:rPr lang="zh-TW" altLang="en-US" sz="8000" dirty="0" smtClean="0"/>
              <a:t>式</a:t>
            </a:r>
            <a:endParaRPr lang="zh-TW" altLang="en-US" sz="8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008993" y="1308538"/>
            <a:ext cx="1876097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was</a:t>
            </a:r>
            <a:endParaRPr lang="zh-TW" altLang="en-US" sz="7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19806" y="3746938"/>
            <a:ext cx="2254469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were</a:t>
            </a:r>
            <a:endParaRPr lang="zh-TW" altLang="en-US" sz="7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89597"/>
            <a:ext cx="1198442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7200" dirty="0" smtClean="0">
                <a:latin typeface="Comic Sans MS" panose="030F0702030302020204" pitchFamily="66" charset="0"/>
              </a:rPr>
              <a:t>I</a:t>
            </a:r>
            <a:r>
              <a:rPr lang="zh-TW" altLang="en-US" sz="7200" dirty="0">
                <a:latin typeface="Comic Sans MS" panose="030F0702030302020204" pitchFamily="66" charset="0"/>
              </a:rPr>
              <a:t>、</a:t>
            </a:r>
            <a:r>
              <a:rPr lang="en-US" altLang="zh-TW" sz="7200" dirty="0">
                <a:latin typeface="Comic Sans MS" panose="030F0702030302020204" pitchFamily="66" charset="0"/>
              </a:rPr>
              <a:t>He</a:t>
            </a:r>
            <a:r>
              <a:rPr lang="zh-TW" altLang="en-US" sz="7200" dirty="0">
                <a:latin typeface="Comic Sans MS" panose="030F0702030302020204" pitchFamily="66" charset="0"/>
              </a:rPr>
              <a:t>、</a:t>
            </a:r>
            <a:r>
              <a:rPr lang="en-US" altLang="zh-TW" sz="7200" dirty="0">
                <a:latin typeface="Comic Sans MS" panose="030F0702030302020204" pitchFamily="66" charset="0"/>
              </a:rPr>
              <a:t>She + </a:t>
            </a:r>
            <a:r>
              <a:rPr lang="en-US" altLang="zh-TW" sz="7200" dirty="0" smtClean="0">
                <a:latin typeface="Comic Sans MS" panose="030F0702030302020204" pitchFamily="66" charset="0"/>
              </a:rPr>
              <a:t>_____</a:t>
            </a:r>
          </a:p>
          <a:p>
            <a:pPr marL="0" indent="0">
              <a:buNone/>
            </a:pPr>
            <a:endParaRPr lang="en-US" altLang="zh-TW" sz="7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TW" sz="7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TW" sz="7200" dirty="0" smtClean="0">
                <a:latin typeface="Comic Sans MS" panose="030F0702030302020204" pitchFamily="66" charset="0"/>
              </a:rPr>
              <a:t>We</a:t>
            </a:r>
            <a:r>
              <a:rPr lang="zh-TW" altLang="en-US" sz="7200" dirty="0">
                <a:latin typeface="Comic Sans MS" panose="030F0702030302020204" pitchFamily="66" charset="0"/>
              </a:rPr>
              <a:t>、</a:t>
            </a:r>
            <a:r>
              <a:rPr lang="en-US" altLang="zh-TW" sz="7200" dirty="0">
                <a:latin typeface="Comic Sans MS" panose="030F0702030302020204" pitchFamily="66" charset="0"/>
              </a:rPr>
              <a:t>You</a:t>
            </a:r>
            <a:r>
              <a:rPr lang="zh-TW" altLang="en-US" sz="7200" dirty="0">
                <a:latin typeface="Comic Sans MS" panose="030F0702030302020204" pitchFamily="66" charset="0"/>
              </a:rPr>
              <a:t>、</a:t>
            </a:r>
            <a:r>
              <a:rPr lang="en-US" altLang="zh-TW" sz="7200" dirty="0">
                <a:latin typeface="Comic Sans MS" panose="030F0702030302020204" pitchFamily="66" charset="0"/>
              </a:rPr>
              <a:t>They+ _____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224754" y="956372"/>
            <a:ext cx="5223640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7200" dirty="0">
                <a:solidFill>
                  <a:srgbClr val="0000FF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7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as/ wasn’t</a:t>
            </a:r>
            <a:endParaRPr lang="zh-TW" altLang="en-US" sz="7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654163" y="3082512"/>
            <a:ext cx="3523590" cy="2308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were/ weren’t</a:t>
            </a:r>
            <a:endParaRPr lang="zh-TW" altLang="en-US" sz="7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80500" y="280416"/>
            <a:ext cx="886332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 smtClean="0"/>
              <a:t>本</a:t>
            </a:r>
            <a:r>
              <a:rPr lang="zh-TW" altLang="en-US" sz="5400" b="1" dirty="0"/>
              <a:t>課句型的組成</a:t>
            </a:r>
            <a:r>
              <a:rPr lang="en-US" altLang="zh-TW" sz="5400" b="1" dirty="0"/>
              <a:t>: </a:t>
            </a:r>
            <a:endParaRPr lang="en-US" altLang="zh-TW" sz="5400" b="1" dirty="0" smtClean="0"/>
          </a:p>
          <a:p>
            <a:r>
              <a:rPr lang="zh-TW" altLang="en-US" sz="5400" b="1" dirty="0" smtClean="0">
                <a:solidFill>
                  <a:srgbClr val="0000FF"/>
                </a:solidFill>
              </a:rPr>
              <a:t>人</a:t>
            </a:r>
            <a:r>
              <a:rPr lang="en-US" altLang="zh-TW" sz="5400" b="1" dirty="0"/>
              <a:t>+</a:t>
            </a:r>
            <a:r>
              <a:rPr lang="zh-TW" altLang="en-US" sz="5400" b="1" dirty="0">
                <a:solidFill>
                  <a:srgbClr val="FF0000"/>
                </a:solidFill>
              </a:rPr>
              <a:t>過去式</a:t>
            </a:r>
            <a:r>
              <a:rPr lang="en-US" altLang="zh-TW" sz="5400" b="1" dirty="0">
                <a:solidFill>
                  <a:srgbClr val="FF0000"/>
                </a:solidFill>
              </a:rPr>
              <a:t>be</a:t>
            </a:r>
            <a:r>
              <a:rPr lang="zh-TW" altLang="en-US" sz="5400" b="1" dirty="0">
                <a:solidFill>
                  <a:srgbClr val="FF0000"/>
                </a:solidFill>
              </a:rPr>
              <a:t>動詞</a:t>
            </a:r>
            <a:r>
              <a:rPr lang="en-US" altLang="zh-TW" sz="5400" b="1" dirty="0"/>
              <a:t>+</a:t>
            </a:r>
            <a:r>
              <a:rPr lang="zh-TW" altLang="en-US" sz="5400" b="1" dirty="0">
                <a:solidFill>
                  <a:schemeClr val="accent6">
                    <a:lumMod val="50000"/>
                  </a:schemeClr>
                </a:solidFill>
              </a:rPr>
              <a:t>地方</a:t>
            </a:r>
            <a:r>
              <a:rPr lang="en-US" altLang="zh-TW" sz="5400" b="1" dirty="0"/>
              <a:t>+</a:t>
            </a:r>
            <a:r>
              <a:rPr lang="zh-TW" altLang="en-US" sz="5400" b="1" dirty="0">
                <a:solidFill>
                  <a:schemeClr val="accent2"/>
                </a:solidFill>
              </a:rPr>
              <a:t>時間</a:t>
            </a:r>
          </a:p>
        </p:txBody>
      </p:sp>
      <p:sp>
        <p:nvSpPr>
          <p:cNvPr id="5" name="矩形 4"/>
          <p:cNvSpPr/>
          <p:nvPr/>
        </p:nvSpPr>
        <p:spPr>
          <a:xfrm>
            <a:off x="280552" y="2266872"/>
            <a:ext cx="123476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dirty="0"/>
              <a:t>句</a:t>
            </a:r>
            <a:r>
              <a:rPr lang="en-US" altLang="zh-TW" sz="7200" b="1" dirty="0" smtClean="0"/>
              <a:t>5: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8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8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at the bookstore</a:t>
            </a:r>
            <a:r>
              <a:rPr lang="en-US" altLang="zh-TW" sz="8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80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yesterday morning</a:t>
            </a:r>
            <a:r>
              <a:rPr lang="en-US" altLang="zh-TW" sz="8000" b="1" dirty="0" smtClean="0"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5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25240" y="643023"/>
            <a:ext cx="3145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b="1" dirty="0"/>
              <a:t>改疑問句</a:t>
            </a:r>
            <a:r>
              <a:rPr lang="en-US" altLang="zh-TW" sz="5400" b="1" dirty="0" smtClean="0"/>
              <a:t>:</a:t>
            </a:r>
            <a:endParaRPr lang="zh-TW" altLang="en-US" sz="5400" b="1" dirty="0"/>
          </a:p>
        </p:txBody>
      </p:sp>
      <p:sp>
        <p:nvSpPr>
          <p:cNvPr id="5" name="矩形 4"/>
          <p:cNvSpPr/>
          <p:nvPr/>
        </p:nvSpPr>
        <p:spPr>
          <a:xfrm>
            <a:off x="990000" y="1951562"/>
            <a:ext cx="109760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TW" sz="8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8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at the bookstore</a:t>
            </a:r>
            <a:r>
              <a:rPr lang="en-US" altLang="zh-TW" sz="8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80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yesterday morning</a:t>
            </a:r>
            <a:r>
              <a:rPr lang="en-US" altLang="zh-TW" sz="8000" b="1" dirty="0">
                <a:latin typeface="Comic Sans MS" panose="030F0702030302020204" pitchFamily="66" charset="0"/>
              </a:rPr>
              <a:t>?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2984" y="296182"/>
            <a:ext cx="110594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b="1" dirty="0"/>
              <a:t>圈出對話裡的這些生字</a:t>
            </a:r>
            <a:r>
              <a:rPr lang="en-US" altLang="zh-TW" sz="5400" b="1" dirty="0"/>
              <a:t>&amp;</a:t>
            </a:r>
            <a:r>
              <a:rPr lang="zh-TW" altLang="en-US" sz="5400" b="1" dirty="0"/>
              <a:t>片語並翻譯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271798"/>
              </p:ext>
            </p:extLst>
          </p:nvPr>
        </p:nvGraphicFramePr>
        <p:xfrm>
          <a:off x="1213946" y="1418894"/>
          <a:ext cx="9175530" cy="5205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57447"/>
                <a:gridCol w="4618083"/>
              </a:tblGrid>
              <a:tr h="650694"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map</a:t>
                      </a:r>
                      <a:endParaRPr lang="zh-TW" sz="4400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地圖</a:t>
                      </a:r>
                      <a:r>
                        <a:rPr lang="en-US" sz="4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4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50694"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look for</a:t>
                      </a:r>
                      <a:endParaRPr lang="zh-TW" sz="4400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尋找</a:t>
                      </a:r>
                      <a:endParaRPr lang="zh-TW" sz="4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50694"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take a look</a:t>
                      </a:r>
                      <a:endParaRPr lang="zh-TW" sz="4400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zh-TW" altLang="en-US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看一下</a:t>
                      </a:r>
                      <a:endParaRPr lang="zh-TW" sz="4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50694"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then</a:t>
                      </a:r>
                      <a:endParaRPr lang="zh-TW" sz="4400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zh-TW" altLang="en-US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那時</a:t>
                      </a:r>
                      <a:r>
                        <a:rPr lang="en-US" altLang="zh-TW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當時</a:t>
                      </a:r>
                      <a:endParaRPr lang="zh-TW" sz="4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50694"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still</a:t>
                      </a:r>
                      <a:endParaRPr lang="zh-TW" sz="4400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zh-TW" altLang="en-US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仍然</a:t>
                      </a:r>
                      <a:endParaRPr lang="zh-TW" sz="4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50694"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maybe</a:t>
                      </a:r>
                      <a:endParaRPr lang="zh-TW" sz="4400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zh-TW" altLang="en-US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或許</a:t>
                      </a:r>
                      <a:endParaRPr lang="zh-TW" sz="4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50694"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can’t wait to…</a:t>
                      </a:r>
                      <a:endParaRPr lang="zh-TW" sz="4400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zh-TW" altLang="en-US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等不及要</a:t>
                      </a:r>
                      <a:r>
                        <a:rPr lang="en-US" altLang="zh-TW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…</a:t>
                      </a:r>
                      <a:endParaRPr lang="zh-TW" sz="4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50694"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en-US" sz="4400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hurry</a:t>
                      </a:r>
                      <a:endParaRPr lang="zh-TW" sz="4400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4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4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趕快</a:t>
                      </a:r>
                      <a:r>
                        <a:rPr lang="en-US" sz="4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4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4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>
                <a:latin typeface="+mn-lt"/>
                <a:ea typeface="+mn-ea"/>
                <a:cs typeface="+mn-cs"/>
              </a:rPr>
              <a:t>課文中出現哪些表示過去的時間</a:t>
            </a:r>
            <a:r>
              <a:rPr lang="en-US" altLang="zh-TW" sz="5400" b="1" dirty="0">
                <a:latin typeface="+mn-lt"/>
                <a:ea typeface="+mn-ea"/>
                <a:cs typeface="+mn-cs"/>
              </a:rPr>
              <a:t>:</a:t>
            </a:r>
            <a:endParaRPr lang="zh-TW" altLang="en-US" sz="54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648607" y="1513490"/>
            <a:ext cx="8182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yesterday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648606" y="2703452"/>
            <a:ext cx="8705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2.yesterday morning 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648606" y="3870266"/>
            <a:ext cx="8705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3.then  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648606" y="5037080"/>
            <a:ext cx="95433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4.yesterday afternoon  </a:t>
            </a:r>
          </a:p>
        </p:txBody>
      </p:sp>
    </p:spTree>
    <p:extLst>
      <p:ext uri="{BB962C8B-B14F-4D97-AF65-F5344CB8AC3E}">
        <p14:creationId xmlns:p14="http://schemas.microsoft.com/office/powerpoint/2010/main" val="3075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3421" y="1403131"/>
            <a:ext cx="12018579" cy="5104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 smtClean="0">
                <a:latin typeface="Comic Sans MS" panose="030F0702030302020204" pitchFamily="66" charset="0"/>
              </a:rPr>
              <a:t>was </a:t>
            </a:r>
            <a:r>
              <a:rPr lang="en-US" altLang="zh-TW" sz="8000" dirty="0">
                <a:latin typeface="Comic Sans MS" panose="030F0702030302020204" pitchFamily="66" charset="0"/>
              </a:rPr>
              <a:t>not = 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_______</a:t>
            </a:r>
          </a:p>
          <a:p>
            <a:pPr marL="0" indent="0">
              <a:buNone/>
            </a:pPr>
            <a:endParaRPr lang="en-US" altLang="zh-TW" sz="8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TW" sz="8000" dirty="0" smtClean="0">
                <a:latin typeface="Comic Sans MS" panose="030F0702030302020204" pitchFamily="66" charset="0"/>
              </a:rPr>
              <a:t>were </a:t>
            </a:r>
            <a:r>
              <a:rPr lang="en-US" altLang="zh-TW" sz="8000" dirty="0">
                <a:latin typeface="Comic Sans MS" panose="030F0702030302020204" pitchFamily="66" charset="0"/>
              </a:rPr>
              <a:t>not = _________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04492" y="1050965"/>
            <a:ext cx="3029605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wasn’t</a:t>
            </a:r>
            <a:endParaRPr lang="zh-TW" altLang="en-US" sz="7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408685" y="3552427"/>
            <a:ext cx="3523591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weren’t</a:t>
            </a:r>
            <a:endParaRPr lang="zh-TW" altLang="en-US" sz="7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78373" y="693710"/>
            <a:ext cx="114772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600" dirty="0" smtClean="0">
                <a:latin typeface="Comic Sans MS" panose="030F0702030302020204" pitchFamily="66" charset="0"/>
              </a:rPr>
              <a:t>Is </a:t>
            </a:r>
            <a:r>
              <a:rPr lang="en-US" altLang="zh-TW" sz="6600" dirty="0">
                <a:latin typeface="Comic Sans MS" panose="030F0702030302020204" pitchFamily="66" charset="0"/>
              </a:rPr>
              <a:t>anybody home</a:t>
            </a:r>
            <a:r>
              <a:rPr lang="en-US" altLang="zh-TW" sz="6600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zh-TW" altLang="en-US" sz="6600" dirty="0" smtClean="0">
                <a:latin typeface="Comic Sans MS" panose="030F0702030302020204" pitchFamily="66" charset="0"/>
              </a:rPr>
              <a:t>中文</a:t>
            </a:r>
            <a:r>
              <a:rPr lang="zh-TW" altLang="en-US" sz="6600" dirty="0">
                <a:latin typeface="Comic Sans MS" panose="030F0702030302020204" pitchFamily="66" charset="0"/>
              </a:rPr>
              <a:t>是</a:t>
            </a:r>
            <a:r>
              <a:rPr lang="en-US" altLang="zh-TW" sz="6600" dirty="0" smtClean="0">
                <a:latin typeface="Comic Sans MS" panose="030F0702030302020204" pitchFamily="66" charset="0"/>
              </a:rPr>
              <a:t>:</a:t>
            </a:r>
            <a:endParaRPr lang="en-US" altLang="zh-TW" sz="6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altLang="zh-TW" sz="6600" dirty="0">
              <a:latin typeface="Comic Sans MS" panose="030F0702030302020204" pitchFamily="66" charset="0"/>
            </a:endParaRPr>
          </a:p>
          <a:p>
            <a:r>
              <a:rPr lang="en-US" altLang="zh-TW" sz="6600" dirty="0">
                <a:latin typeface="Comic Sans MS" panose="030F0702030302020204" pitchFamily="66" charset="0"/>
              </a:rPr>
              <a:t>home</a:t>
            </a:r>
            <a:r>
              <a:rPr lang="zh-TW" altLang="en-US" sz="6600" dirty="0">
                <a:latin typeface="Comic Sans MS" panose="030F0702030302020204" pitchFamily="66" charset="0"/>
              </a:rPr>
              <a:t>在這裡當</a:t>
            </a:r>
            <a:r>
              <a:rPr lang="en-US" altLang="zh-TW" sz="6600" dirty="0">
                <a:latin typeface="Comic Sans MS" panose="030F0702030302020204" pitchFamily="66" charset="0"/>
              </a:rPr>
              <a:t>_____</a:t>
            </a:r>
            <a:r>
              <a:rPr lang="zh-TW" altLang="en-US" sz="6600" dirty="0">
                <a:latin typeface="Comic Sans MS" panose="030F0702030302020204" pitchFamily="66" charset="0"/>
              </a:rPr>
              <a:t>詞</a:t>
            </a:r>
            <a:r>
              <a:rPr lang="zh-TW" altLang="en-US" sz="6600" dirty="0" smtClean="0">
                <a:latin typeface="Comic Sans MS" panose="030F0702030302020204" pitchFamily="66" charset="0"/>
              </a:rPr>
              <a:t>，</a:t>
            </a:r>
            <a:endParaRPr lang="en-US" altLang="zh-TW" sz="6600" dirty="0" smtClean="0">
              <a:latin typeface="Comic Sans MS" panose="030F0702030302020204" pitchFamily="66" charset="0"/>
            </a:endParaRPr>
          </a:p>
          <a:p>
            <a:r>
              <a:rPr lang="zh-TW" altLang="en-US" sz="6600" dirty="0" smtClean="0">
                <a:latin typeface="Comic Sans MS" panose="030F0702030302020204" pitchFamily="66" charset="0"/>
              </a:rPr>
              <a:t>意思</a:t>
            </a:r>
            <a:r>
              <a:rPr lang="zh-TW" altLang="en-US" sz="6600" dirty="0">
                <a:latin typeface="Comic Sans MS" panose="030F0702030302020204" pitchFamily="66" charset="0"/>
              </a:rPr>
              <a:t>是</a:t>
            </a:r>
            <a:r>
              <a:rPr lang="en-US" altLang="zh-TW" sz="6600" dirty="0">
                <a:latin typeface="Comic Sans MS" panose="030F0702030302020204" pitchFamily="66" charset="0"/>
              </a:rPr>
              <a:t>『</a:t>
            </a:r>
            <a:r>
              <a:rPr lang="zh-TW" altLang="en-US" sz="6600" dirty="0">
                <a:solidFill>
                  <a:srgbClr val="0000FF"/>
                </a:solidFill>
                <a:latin typeface="Comic Sans MS" panose="030F0702030302020204" pitchFamily="66" charset="0"/>
              </a:rPr>
              <a:t>在家的</a:t>
            </a:r>
            <a:r>
              <a:rPr lang="en-US" altLang="zh-TW" sz="6600" dirty="0">
                <a:latin typeface="Comic Sans MS" panose="030F0702030302020204" pitchFamily="66" charset="0"/>
              </a:rPr>
              <a:t>』</a:t>
            </a:r>
            <a:r>
              <a:rPr lang="zh-TW" altLang="en-US" sz="6600" dirty="0">
                <a:latin typeface="Comic Sans MS" panose="030F0702030302020204" pitchFamily="66" charset="0"/>
              </a:rPr>
              <a:t>。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117021" y="3279033"/>
            <a:ext cx="2025867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形容</a:t>
            </a:r>
            <a:endParaRPr lang="zh-TW" altLang="en-US" sz="7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452648" y="1703777"/>
            <a:ext cx="5328745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0000FF"/>
                </a:solidFill>
                <a:latin typeface="Comic Sans MS" panose="030F0702030302020204" pitchFamily="66" charset="0"/>
              </a:rPr>
              <a:t>有人在家嗎</a:t>
            </a:r>
            <a:r>
              <a:rPr lang="en-US" altLang="zh-TW" sz="7200" dirty="0">
                <a:solidFill>
                  <a:srgbClr val="0000FF"/>
                </a:solidFill>
                <a:latin typeface="Comic Sans MS" panose="030F0702030302020204" pitchFamily="66" charset="0"/>
              </a:rPr>
              <a:t>?</a:t>
            </a:r>
            <a:endParaRPr lang="zh-TW" altLang="en-US" sz="7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144">
            <a:off x="4593439" y="2518466"/>
            <a:ext cx="8350079" cy="58392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0717" y="245229"/>
            <a:ext cx="123443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→ A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ir sound guessing</a:t>
            </a:r>
            <a:endParaRPr lang="en-US" altLang="zh-TW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→ Group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2/4/6 </a:t>
            </a:r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read  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→ Group 1/3/5 read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→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Find mistakes</a:t>
            </a:r>
            <a:endParaRPr lang="en-US" altLang="zh-TW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→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Your group gets 1 point for free</a:t>
            </a:r>
            <a:endParaRPr lang="en-US" altLang="zh-TW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6 →  </a:t>
            </a:r>
          </a:p>
          <a:p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77" y="4017671"/>
            <a:ext cx="2400421" cy="16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06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20243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/>
              <a:t>Review the words you learned before.</a:t>
            </a:r>
            <a:endParaRPr lang="zh-TW" altLang="en-US" sz="5400" b="1" dirty="0"/>
          </a:p>
        </p:txBody>
      </p:sp>
      <p:pic>
        <p:nvPicPr>
          <p:cNvPr id="4098" name="Picture 2" descr="ãcentral park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27" y="954604"/>
            <a:ext cx="4317125" cy="287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zoo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1"/>
          <a:stretch/>
        </p:blipFill>
        <p:spPr bwMode="auto">
          <a:xfrm>
            <a:off x="6093373" y="911687"/>
            <a:ext cx="4556234" cy="29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ãhome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67" y="3875603"/>
            <a:ext cx="4311865" cy="28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ãå°åå¸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73" y="4035972"/>
            <a:ext cx="4556234" cy="28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67559" y="3005205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park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013731" y="1123130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zoo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67558" y="5093043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home</a:t>
            </a:r>
            <a:endParaRPr lang="zh-TW" altLang="en-US" sz="40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91297" y="5311621"/>
            <a:ext cx="2669959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school</a:t>
            </a:r>
            <a:endParaRPr lang="zh-TW" altLang="en-US" sz="40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9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Impressionist Daniel Ferguson Mocks Simon with Cake by the Ocean  America’s Got Talent 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93125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to sum up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40" y="226205"/>
            <a:ext cx="5671788" cy="243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49451" y="3332136"/>
            <a:ext cx="10538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I </a:t>
            </a:r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en-US" altLang="zh-TW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He</a:t>
            </a:r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en-US" altLang="zh-TW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She</a:t>
            </a:r>
            <a:r>
              <a:rPr lang="en-US" altLang="zh-TW" sz="6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6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US" altLang="zh-TW" sz="6000" b="1" dirty="0">
                <a:solidFill>
                  <a:prstClr val="black"/>
                </a:solidFill>
              </a:rPr>
              <a:t> was / wasn’t</a:t>
            </a:r>
            <a:r>
              <a:rPr lang="en-US" altLang="zh-TW" sz="6000" b="1" dirty="0" smtClean="0">
                <a:solidFill>
                  <a:prstClr val="black"/>
                </a:solidFill>
              </a:rPr>
              <a:t> </a:t>
            </a:r>
            <a:endParaRPr lang="zh-TW" altLang="en-US" sz="6000" b="1" dirty="0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4662407"/>
            <a:ext cx="12305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prstClr val="black"/>
                </a:solidFill>
                <a:sym typeface="Wingdings" panose="05000000000000000000" pitchFamily="2" charset="2"/>
              </a:rPr>
              <a:t>We </a:t>
            </a: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en-US" altLang="zh-TW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You</a:t>
            </a: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en-US" altLang="zh-TW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They </a:t>
            </a:r>
            <a:r>
              <a:rPr lang="en-US" altLang="zh-TW" sz="6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US" altLang="zh-TW" sz="6000" b="1" dirty="0">
                <a:solidFill>
                  <a:prstClr val="black"/>
                </a:solidFill>
              </a:rPr>
              <a:t> were / weren’t </a:t>
            </a:r>
            <a:endParaRPr lang="zh-TW" altLang="en-US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ãå­ç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698" y="2074377"/>
            <a:ext cx="7204250" cy="478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ãé¦ç¾ç«è»ç«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38" y="1062782"/>
            <a:ext cx="7838211" cy="57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76788" y="652913"/>
            <a:ext cx="11307305" cy="1325563"/>
          </a:xfrm>
        </p:spPr>
        <p:txBody>
          <a:bodyPr>
            <a:noAutofit/>
          </a:bodyPr>
          <a:lstStyle/>
          <a:p>
            <a:r>
              <a:rPr lang="en-US" altLang="zh-TW" sz="6600" b="1" dirty="0" smtClean="0">
                <a:latin typeface="Comic Sans MS" panose="030F0702030302020204" pitchFamily="66" charset="0"/>
              </a:rPr>
              <a:t>Q1: </a:t>
            </a:r>
            <a:r>
              <a:rPr lang="en-US" altLang="zh-TW" sz="6600" b="1" dirty="0">
                <a:latin typeface="Comic Sans MS" panose="030F0702030302020204" pitchFamily="66" charset="0"/>
              </a:rPr>
              <a:t>Was 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Tzu-Yu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at the park yesterday?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6953" y="2670899"/>
            <a:ext cx="11307305" cy="132556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Comic Sans MS" panose="030F0702030302020204" pitchFamily="66" charset="0"/>
              </a:rPr>
              <a:t>No, she wasn’t. 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She was at the train station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ãå­å 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30377"/>
          <a:stretch/>
        </p:blipFill>
        <p:spPr bwMode="auto">
          <a:xfrm>
            <a:off x="7211278" y="3881299"/>
            <a:ext cx="2490151" cy="299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ãçå¹´ç³é¤å»³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16" y="1497812"/>
            <a:ext cx="4969829" cy="279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10938" y="172249"/>
            <a:ext cx="11994464" cy="1325563"/>
          </a:xfrm>
        </p:spPr>
        <p:txBody>
          <a:bodyPr>
            <a:no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Q2: </a:t>
            </a:r>
            <a:r>
              <a:rPr lang="en-US" altLang="zh-TW" sz="5400" b="1" dirty="0">
                <a:latin typeface="Comic Sans MS" panose="030F0702030302020204" pitchFamily="66" charset="0"/>
              </a:rPr>
              <a:t>Was 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Gong Yoo 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at the restaurant  yesterday?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21506" name="Picture 2" descr="ãè­æ¬é¨° png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39" y="4097497"/>
            <a:ext cx="2212108" cy="276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ãå¨è¯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b="5957"/>
          <a:stretch/>
        </p:blipFill>
        <p:spPr bwMode="auto">
          <a:xfrm>
            <a:off x="946993" y="1727502"/>
            <a:ext cx="3443406" cy="25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1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145" y="2686665"/>
            <a:ext cx="12044855" cy="132556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latin typeface="Comic Sans MS" panose="030F0702030302020204" pitchFamily="66" charset="0"/>
              </a:rPr>
              <a:t>es, he was. 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He was at the restaurant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2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508</Words>
  <Application>Microsoft Office PowerPoint</Application>
  <PresentationFormat>寬螢幕</PresentationFormat>
  <Paragraphs>131</Paragraphs>
  <Slides>40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40</vt:i4>
      </vt:variant>
    </vt:vector>
  </HeadingPairs>
  <TitlesOfParts>
    <vt:vector size="53" baseType="lpstr">
      <vt:lpstr>Arial Unicode MS</vt:lpstr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Times New Roman</vt:lpstr>
      <vt:lpstr>Wingdings</vt:lpstr>
      <vt:lpstr>Office 佈景主題</vt:lpstr>
      <vt:lpstr>1_Office 佈景主題</vt:lpstr>
      <vt:lpstr>回顧</vt:lpstr>
      <vt:lpstr>PowerPoint 簡報</vt:lpstr>
      <vt:lpstr>PowerPoint 簡報</vt:lpstr>
      <vt:lpstr>PowerPoint 簡報</vt:lpstr>
      <vt:lpstr>Review the words you learned before.</vt:lpstr>
      <vt:lpstr>PowerPoint 簡報</vt:lpstr>
      <vt:lpstr>Q1: Was Tzu-Yu at the park yesterday?</vt:lpstr>
      <vt:lpstr>No, she wasn’t.  She was at the train station yesterday.</vt:lpstr>
      <vt:lpstr>Q2: Was Gong Yoo at the restaurant  yesterday?</vt:lpstr>
      <vt:lpstr>Yes, he was.  He was at the restaurant yesterday.</vt:lpstr>
      <vt:lpstr>Q3: Were President Trump and President Tsai at the bookstore  yesterday?</vt:lpstr>
      <vt:lpstr>No, they weren’t. They were at the hospital yesterday.</vt:lpstr>
      <vt:lpstr>Q4: Was Stephan Curry at the park  yesterday?</vt:lpstr>
      <vt:lpstr>No, he wasn’t. He was at the bookstore yesterday.</vt:lpstr>
      <vt:lpstr>Q5: Was Conan at the restaurant  yesterday?</vt:lpstr>
      <vt:lpstr>No, he wasn’t. He was at home yesterday.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Pensieve儲思盆: It’s an object used to review memories. It has the appearance of a shallow stone or metal basin</vt:lpstr>
      <vt:lpstr>Circle out these  words and phrases  from Unit 2.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課文中出現哪些表示過去的時間: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37</cp:revision>
  <dcterms:created xsi:type="dcterms:W3CDTF">2018-04-13T00:17:39Z</dcterms:created>
  <dcterms:modified xsi:type="dcterms:W3CDTF">2018-04-16T05:09:57Z</dcterms:modified>
</cp:coreProperties>
</file>